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</p:sld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6" r:id="rId23"/>
    <p:sldId id="267" r:id="rId24"/>
    <p:sldId id="268" r:id="rId25"/>
    <p:sldId id="275" r:id="rId26"/>
    <p:sldId id="269" r:id="rId27"/>
    <p:sldId id="271" r:id="rId28"/>
    <p:sldId id="272" r:id="rId29"/>
    <p:sldId id="273" r:id="rId30"/>
    <p:sldId id="274" r:id="rId31"/>
    <p:sldId id="265" r:id="rId32"/>
    <p:sldId id="27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3940-9721-4E7B-B3F8-2FBD2514142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9A0F-F93F-4BFB-B0C6-ADD63887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4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3940-9721-4E7B-B3F8-2FBD2514142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9A0F-F93F-4BFB-B0C6-ADD63887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5804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10/9/2018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403239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42252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10/9/2018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90099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6352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763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4713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0838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98750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9397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72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3940-9721-4E7B-B3F8-2FBD2514142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9A0F-F93F-4BFB-B0C6-ADD63887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3917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2591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10/9/2018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275696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40029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10/9/2018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02150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200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825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3871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56386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34297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15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10/9/2018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535932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7844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90599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10/9/2018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882366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2084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10/9/2018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71962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606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7367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5688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07011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69360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66172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1148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2916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63234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10/9/2018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996475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12606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10/9/2018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25026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193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135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8786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10/9/2018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49882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60120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0750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03926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90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8581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967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670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04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00396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3940-9721-4E7B-B3F8-2FBD2514142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9A0F-F93F-4BFB-B0C6-ADD63887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747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89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106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349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10/9/2018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02564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032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10/9/2018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44619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5912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4716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718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10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3940-9721-4E7B-B3F8-2FBD2514142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9A0F-F93F-4BFB-B0C6-ADD63887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42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16981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134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224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172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10/9/2018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43432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449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10/9/2018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22616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0331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989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7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3940-9721-4E7B-B3F8-2FBD2514142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9A0F-F93F-4BFB-B0C6-ADD63887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673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1667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19276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3469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050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4166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10/9/2018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314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339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10/9/2018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317447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449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6316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3940-9721-4E7B-B3F8-2FBD2514142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9A0F-F93F-4BFB-B0C6-ADD63887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38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4775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45190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47846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165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9061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4692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10/9/2018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54189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54978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10/9/2018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81748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66264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3940-9721-4E7B-B3F8-2FBD2514142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9A0F-F93F-4BFB-B0C6-ADD63887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246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0382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17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1524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55315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332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87262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7717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10/9/2018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45568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0254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10/9/2018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15182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3940-9721-4E7B-B3F8-2FBD2514142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9A0F-F93F-4BFB-B0C6-ADD63887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3869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2376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4362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57360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1101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61444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947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25527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55978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10/9/2018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265298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91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3940-9721-4E7B-B3F8-2FBD2514142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9A0F-F93F-4BFB-B0C6-ADD63887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6844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10/9/2018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74789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2435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103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02507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9160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15793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811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76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6885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10/9/2018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62B4C6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62B4C6">
                  <a:lumMod val="50000"/>
                </a:srgbClr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983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23940-9721-4E7B-B3F8-2FBD2514142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E9A0F-F93F-4BFB-B0C6-ADD63887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5145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52634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>
                <a:solidFill>
                  <a:srgbClr val="F3F3F2"/>
                </a:solidFill>
              </a:rPr>
              <a:pPr/>
              <a:t>10/9/2018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68613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580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994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4838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5721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4097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9089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7703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1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23940-9721-4E7B-B3F8-2FBD2514142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E9A0F-F93F-4BFB-B0C6-ADD63887C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0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246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172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299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190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921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663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853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083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680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754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649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9334D819-9F07-4261-B09B-9E467E5D9002}" type="datetimeFigureOut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10/9/2018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457200"/>
            <a:fld id="{71766878-3199-4EAB-94E7-2D6D11070E14}" type="slidenum"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64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6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98600" y="4318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Define the following term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2247900"/>
            <a:ext cx="7906404" cy="368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Symbolism </a:t>
            </a:r>
            <a:br>
              <a:rPr lang="en-US" sz="4400" dirty="0"/>
            </a:b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 an object that represents a larger idea</a:t>
            </a:r>
          </a:p>
        </p:txBody>
      </p:sp>
    </p:spTree>
    <p:extLst>
      <p:ext uri="{BB962C8B-B14F-4D97-AF65-F5344CB8AC3E}">
        <p14:creationId xmlns:p14="http://schemas.microsoft.com/office/powerpoint/2010/main" val="245513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98600" y="4318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Define the following word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2247900"/>
            <a:ext cx="7906404" cy="368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Dialogue </a:t>
            </a:r>
            <a:br>
              <a:rPr lang="en-US" sz="4400" dirty="0"/>
            </a:b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 conversation between characters</a:t>
            </a:r>
          </a:p>
        </p:txBody>
      </p:sp>
    </p:spTree>
    <p:extLst>
      <p:ext uri="{BB962C8B-B14F-4D97-AF65-F5344CB8AC3E}">
        <p14:creationId xmlns:p14="http://schemas.microsoft.com/office/powerpoint/2010/main" val="284600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98600" y="4318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Define the following word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2247900"/>
            <a:ext cx="7906404" cy="368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theme </a:t>
            </a:r>
            <a:br>
              <a:rPr lang="en-US" sz="4400" dirty="0"/>
            </a:b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 a universal truth/message about life and people</a:t>
            </a:r>
          </a:p>
        </p:txBody>
      </p:sp>
    </p:spTree>
    <p:extLst>
      <p:ext uri="{BB962C8B-B14F-4D97-AF65-F5344CB8AC3E}">
        <p14:creationId xmlns:p14="http://schemas.microsoft.com/office/powerpoint/2010/main" val="336284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98600" y="4318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List one THEME from the story, “Marigolds”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2247900"/>
            <a:ext cx="7906404" cy="368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 </a:t>
            </a:r>
            <a:br>
              <a:rPr lang="en-US" sz="4400" dirty="0"/>
            </a:b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 </a:t>
            </a:r>
          </a:p>
        </p:txBody>
      </p:sp>
    </p:spTree>
    <p:extLst>
      <p:ext uri="{BB962C8B-B14F-4D97-AF65-F5344CB8AC3E}">
        <p14:creationId xmlns:p14="http://schemas.microsoft.com/office/powerpoint/2010/main" val="374351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98600" y="4318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Define the following word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2247900"/>
            <a:ext cx="7906404" cy="368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Central Idea </a:t>
            </a:r>
            <a:br>
              <a:rPr lang="en-US" sz="4400" dirty="0"/>
            </a:b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 the main point the author is making about a topic</a:t>
            </a:r>
          </a:p>
        </p:txBody>
      </p:sp>
    </p:spTree>
    <p:extLst>
      <p:ext uri="{BB962C8B-B14F-4D97-AF65-F5344CB8AC3E}">
        <p14:creationId xmlns:p14="http://schemas.microsoft.com/office/powerpoint/2010/main" val="423066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98600" y="4318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Define the following term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2247900"/>
            <a:ext cx="7906404" cy="368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Author’s Argument/CLAIM </a:t>
            </a:r>
            <a:br>
              <a:rPr lang="en-US" sz="4400" dirty="0"/>
            </a:b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 the author’s point-of-view/opinion on an issue</a:t>
            </a:r>
          </a:p>
        </p:txBody>
      </p:sp>
    </p:spTree>
    <p:extLst>
      <p:ext uri="{BB962C8B-B14F-4D97-AF65-F5344CB8AC3E}">
        <p14:creationId xmlns:p14="http://schemas.microsoft.com/office/powerpoint/2010/main" val="157744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98600" y="4318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List the three types of appeals that authors use in argumentative writing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2247900"/>
            <a:ext cx="7906404" cy="368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 </a:t>
            </a:r>
            <a:br>
              <a:rPr lang="en-US" sz="4400" dirty="0"/>
            </a:b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 ethos, logos and pathos </a:t>
            </a:r>
          </a:p>
        </p:txBody>
      </p:sp>
    </p:spTree>
    <p:extLst>
      <p:ext uri="{BB962C8B-B14F-4D97-AF65-F5344CB8AC3E}">
        <p14:creationId xmlns:p14="http://schemas.microsoft.com/office/powerpoint/2010/main" val="5991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98600" y="4318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What are the two parts to LOGOS?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2247900"/>
            <a:ext cx="7906404" cy="368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/>
            </a:r>
            <a:br>
              <a:rPr lang="en-US" sz="4400" dirty="0"/>
            </a:b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 REASONS and EVIDENCE</a:t>
            </a:r>
          </a:p>
        </p:txBody>
      </p:sp>
    </p:spTree>
    <p:extLst>
      <p:ext uri="{BB962C8B-B14F-4D97-AF65-F5344CB8AC3E}">
        <p14:creationId xmlns:p14="http://schemas.microsoft.com/office/powerpoint/2010/main" val="398346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498600" y="4318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prstClr val="black"/>
                </a:solidFill>
                <a:latin typeface="Gill Sans MT Ext Condensed Bold" panose="020B0902020104020203" pitchFamily="34" charset="0"/>
                <a:ea typeface="+mj-ea"/>
                <a:cs typeface="+mj-cs"/>
              </a:rPr>
              <a:t>List 2 of the 5 types of evidence that an author can use to support his/her claim: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2247900"/>
            <a:ext cx="7906404" cy="368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/>
              <a:t/>
            </a:r>
            <a:br>
              <a:rPr lang="en-US" sz="4400" dirty="0"/>
            </a:b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 FACTS, STATISTICS, QUOTES FROM EXPERTS, ANECDOTES, EXAMPLES</a:t>
            </a:r>
          </a:p>
        </p:txBody>
      </p:sp>
    </p:spTree>
    <p:extLst>
      <p:ext uri="{BB962C8B-B14F-4D97-AF65-F5344CB8AC3E}">
        <p14:creationId xmlns:p14="http://schemas.microsoft.com/office/powerpoint/2010/main" val="239816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questions: make your wagers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10172700" cy="3619500"/>
          </a:xfrm>
        </p:spPr>
        <p:txBody>
          <a:bodyPr>
            <a:normAutofit/>
          </a:bodyPr>
          <a:lstStyle/>
          <a:p>
            <a:r>
              <a:rPr lang="en-US" sz="4000" dirty="0"/>
              <a:t>Find text evidence to support the following claim.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Service should be required of all young adults in America today.  </a:t>
            </a:r>
          </a:p>
        </p:txBody>
      </p:sp>
    </p:spTree>
    <p:extLst>
      <p:ext uri="{BB962C8B-B14F-4D97-AF65-F5344CB8AC3E}">
        <p14:creationId xmlns:p14="http://schemas.microsoft.com/office/powerpoint/2010/main" val="81559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Unit 1: Approaching Adulthood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29715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questions: make your wagers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10172700" cy="3619500"/>
          </a:xfrm>
        </p:spPr>
        <p:txBody>
          <a:bodyPr>
            <a:normAutofit/>
          </a:bodyPr>
          <a:lstStyle/>
          <a:p>
            <a:r>
              <a:rPr lang="en-US" sz="4000" dirty="0"/>
              <a:t>Find text evidence to support the following claim.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The driving age in the United </a:t>
            </a:r>
            <a:r>
              <a:rPr lang="en-US" sz="4000"/>
              <a:t>States should be 18.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56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Unit 1 Review Game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1678" y="1193801"/>
            <a:ext cx="10178322" cy="56641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One writes, the other holds up the answer. 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Teacher discretion is used for correct/incorrect answers.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If your team gives an answer and it is incorrect, you can not answer the same question again. 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Be prepared to explain your answer if needed. 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Different types of questions throughout.  Some, you will need evidence, some have multiple answers etc. </a:t>
            </a:r>
          </a:p>
        </p:txBody>
      </p:sp>
    </p:spTree>
    <p:extLst>
      <p:ext uri="{BB962C8B-B14F-4D97-AF65-F5344CB8AC3E}">
        <p14:creationId xmlns:p14="http://schemas.microsoft.com/office/powerpoint/2010/main" val="340476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48998" y="4191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Define the following word/ phrase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2247900"/>
            <a:ext cx="7906404" cy="368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Character Traits</a:t>
            </a:r>
            <a:br>
              <a:rPr lang="en-US" sz="4400" dirty="0"/>
            </a:b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  qualities a person possesses, personality traits</a:t>
            </a:r>
          </a:p>
        </p:txBody>
      </p:sp>
    </p:spTree>
    <p:extLst>
      <p:ext uri="{BB962C8B-B14F-4D97-AF65-F5344CB8AC3E}">
        <p14:creationId xmlns:p14="http://schemas.microsoft.com/office/powerpoint/2010/main" val="253445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48998" y="4191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Identify Character Traits of the following character and explain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1879600"/>
            <a:ext cx="7906404" cy="368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Lizabeth, from “Marigolds”</a:t>
            </a:r>
            <a:br>
              <a:rPr lang="en-US" sz="4400" dirty="0"/>
            </a:b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  Vary </a:t>
            </a:r>
          </a:p>
        </p:txBody>
      </p:sp>
    </p:spTree>
    <p:extLst>
      <p:ext uri="{BB962C8B-B14F-4D97-AF65-F5344CB8AC3E}">
        <p14:creationId xmlns:p14="http://schemas.microsoft.com/office/powerpoint/2010/main" val="67038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48998" y="4191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Identify Character Traits of the following character and explain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1879600"/>
            <a:ext cx="7906404" cy="368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Miss Lottie, from Marigolds</a:t>
            </a:r>
            <a:br>
              <a:rPr lang="en-US" sz="4400" dirty="0"/>
            </a:b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  Vary </a:t>
            </a:r>
          </a:p>
        </p:txBody>
      </p:sp>
    </p:spTree>
    <p:extLst>
      <p:ext uri="{BB962C8B-B14F-4D97-AF65-F5344CB8AC3E}">
        <p14:creationId xmlns:p14="http://schemas.microsoft.com/office/powerpoint/2010/main" val="12831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48998" y="4191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Identify at least 3 of the 5 ways in which an author develops a character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1879600"/>
            <a:ext cx="7906404" cy="3683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</a:t>
            </a:r>
          </a:p>
          <a:p>
            <a:pPr marL="742950" indent="-742950" algn="ctr">
              <a:buAutoNum type="arabicPeriod"/>
            </a:pPr>
            <a:r>
              <a:rPr lang="en-US" sz="4400" dirty="0">
                <a:solidFill>
                  <a:srgbClr val="FF0000"/>
                </a:solidFill>
              </a:rPr>
              <a:t>Speech</a:t>
            </a:r>
          </a:p>
          <a:p>
            <a:pPr marL="742950" indent="-742950" algn="ctr">
              <a:buAutoNum type="arabicPeriod"/>
            </a:pPr>
            <a:r>
              <a:rPr lang="en-US" sz="4400" dirty="0">
                <a:solidFill>
                  <a:srgbClr val="FF0000"/>
                </a:solidFill>
              </a:rPr>
              <a:t>Actions</a:t>
            </a:r>
          </a:p>
          <a:p>
            <a:pPr marL="742950" indent="-742950" algn="ctr">
              <a:buAutoNum type="arabicPeriod"/>
            </a:pPr>
            <a:r>
              <a:rPr lang="en-US" sz="4400" dirty="0">
                <a:solidFill>
                  <a:srgbClr val="FF0000"/>
                </a:solidFill>
              </a:rPr>
              <a:t>Thoughts/feelings</a:t>
            </a:r>
          </a:p>
          <a:p>
            <a:pPr marL="742950" indent="-742950" algn="ctr">
              <a:buAutoNum type="arabicPeriod"/>
            </a:pPr>
            <a:r>
              <a:rPr lang="en-US" sz="4400" dirty="0">
                <a:solidFill>
                  <a:srgbClr val="FF0000"/>
                </a:solidFill>
              </a:rPr>
              <a:t>Actions with others</a:t>
            </a:r>
          </a:p>
          <a:p>
            <a:pPr marL="742950" indent="-742950" algn="ctr">
              <a:buAutoNum type="arabicPeriod"/>
            </a:pPr>
            <a:r>
              <a:rPr lang="en-US" sz="4400" dirty="0">
                <a:solidFill>
                  <a:srgbClr val="FF0000"/>
                </a:solidFill>
              </a:rPr>
              <a:t>Appearance </a:t>
            </a:r>
          </a:p>
        </p:txBody>
      </p:sp>
    </p:spTree>
    <p:extLst>
      <p:ext uri="{BB962C8B-B14F-4D97-AF65-F5344CB8AC3E}">
        <p14:creationId xmlns:p14="http://schemas.microsoft.com/office/powerpoint/2010/main" val="379874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48998" y="4191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Find Text Evidence to Support the Following CLAIM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1879600"/>
            <a:ext cx="7906404" cy="368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tx1"/>
                </a:solidFill>
              </a:rPr>
              <a:t>Lizabeth’s family is poor. </a:t>
            </a:r>
          </a:p>
          <a:p>
            <a:pPr marL="0" indent="0" algn="ctr">
              <a:buNone/>
            </a:pP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</a:t>
            </a:r>
          </a:p>
        </p:txBody>
      </p:sp>
      <p:grpSp>
        <p:nvGrpSpPr>
          <p:cNvPr id="21" name="SMARTInkShape-Group93"/>
          <p:cNvGrpSpPr/>
          <p:nvPr/>
        </p:nvGrpSpPr>
        <p:grpSpPr>
          <a:xfrm>
            <a:off x="1775675" y="2701416"/>
            <a:ext cx="2570004" cy="822106"/>
            <a:chOff x="1775675" y="2701416"/>
            <a:chExt cx="2570004" cy="822106"/>
          </a:xfrm>
        </p:grpSpPr>
        <p:sp>
          <p:nvSpPr>
            <p:cNvPr id="16" name="SMARTInkShape-188"/>
            <p:cNvSpPr/>
            <p:nvPr/>
          </p:nvSpPr>
          <p:spPr>
            <a:xfrm>
              <a:off x="1775675" y="2757703"/>
              <a:ext cx="342099" cy="526577"/>
            </a:xfrm>
            <a:custGeom>
              <a:avLst/>
              <a:gdLst/>
              <a:ahLst/>
              <a:cxnLst/>
              <a:rect l="0" t="0" r="0" b="0"/>
              <a:pathLst>
                <a:path w="342099" h="526577">
                  <a:moveTo>
                    <a:pt x="15025" y="259817"/>
                  </a:moveTo>
                  <a:lnTo>
                    <a:pt x="23314" y="295231"/>
                  </a:lnTo>
                  <a:lnTo>
                    <a:pt x="28022" y="319583"/>
                  </a:lnTo>
                  <a:lnTo>
                    <a:pt x="32937" y="350162"/>
                  </a:lnTo>
                  <a:lnTo>
                    <a:pt x="36419" y="384517"/>
                  </a:lnTo>
                  <a:lnTo>
                    <a:pt x="42832" y="420574"/>
                  </a:lnTo>
                  <a:lnTo>
                    <a:pt x="46406" y="452041"/>
                  </a:lnTo>
                  <a:lnTo>
                    <a:pt x="58522" y="484766"/>
                  </a:lnTo>
                  <a:lnTo>
                    <a:pt x="60452" y="520935"/>
                  </a:lnTo>
                  <a:lnTo>
                    <a:pt x="60550" y="525336"/>
                  </a:lnTo>
                  <a:lnTo>
                    <a:pt x="58922" y="526576"/>
                  </a:lnTo>
                  <a:lnTo>
                    <a:pt x="56143" y="525710"/>
                  </a:lnTo>
                  <a:lnTo>
                    <a:pt x="52597" y="523439"/>
                  </a:lnTo>
                  <a:lnTo>
                    <a:pt x="46399" y="514142"/>
                  </a:lnTo>
                  <a:lnTo>
                    <a:pt x="35522" y="491523"/>
                  </a:lnTo>
                  <a:lnTo>
                    <a:pt x="31823" y="459704"/>
                  </a:lnTo>
                  <a:lnTo>
                    <a:pt x="26681" y="430238"/>
                  </a:lnTo>
                  <a:lnTo>
                    <a:pt x="22181" y="404422"/>
                  </a:lnTo>
                  <a:lnTo>
                    <a:pt x="18205" y="374039"/>
                  </a:lnTo>
                  <a:lnTo>
                    <a:pt x="16438" y="343602"/>
                  </a:lnTo>
                  <a:lnTo>
                    <a:pt x="11399" y="310042"/>
                  </a:lnTo>
                  <a:lnTo>
                    <a:pt x="8588" y="279967"/>
                  </a:lnTo>
                  <a:lnTo>
                    <a:pt x="6792" y="243007"/>
                  </a:lnTo>
                  <a:lnTo>
                    <a:pt x="2237" y="206294"/>
                  </a:lnTo>
                  <a:lnTo>
                    <a:pt x="512" y="176507"/>
                  </a:lnTo>
                  <a:lnTo>
                    <a:pt x="0" y="141623"/>
                  </a:lnTo>
                  <a:lnTo>
                    <a:pt x="695" y="106169"/>
                  </a:lnTo>
                  <a:lnTo>
                    <a:pt x="8086" y="68318"/>
                  </a:lnTo>
                  <a:lnTo>
                    <a:pt x="13635" y="50246"/>
                  </a:lnTo>
                  <a:lnTo>
                    <a:pt x="21745" y="36570"/>
                  </a:lnTo>
                  <a:lnTo>
                    <a:pt x="39876" y="19350"/>
                  </a:lnTo>
                  <a:lnTo>
                    <a:pt x="73471" y="3524"/>
                  </a:lnTo>
                  <a:lnTo>
                    <a:pt x="101114" y="0"/>
                  </a:lnTo>
                  <a:lnTo>
                    <a:pt x="138464" y="2777"/>
                  </a:lnTo>
                  <a:lnTo>
                    <a:pt x="167875" y="8961"/>
                  </a:lnTo>
                  <a:lnTo>
                    <a:pt x="195781" y="18414"/>
                  </a:lnTo>
                  <a:lnTo>
                    <a:pt x="227965" y="32733"/>
                  </a:lnTo>
                  <a:lnTo>
                    <a:pt x="264172" y="54611"/>
                  </a:lnTo>
                  <a:lnTo>
                    <a:pt x="296817" y="80394"/>
                  </a:lnTo>
                  <a:lnTo>
                    <a:pt x="324551" y="111447"/>
                  </a:lnTo>
                  <a:lnTo>
                    <a:pt x="335995" y="135516"/>
                  </a:lnTo>
                  <a:lnTo>
                    <a:pt x="341364" y="172297"/>
                  </a:lnTo>
                  <a:lnTo>
                    <a:pt x="342098" y="185924"/>
                  </a:lnTo>
                  <a:lnTo>
                    <a:pt x="333393" y="199882"/>
                  </a:lnTo>
                  <a:lnTo>
                    <a:pt x="309452" y="219763"/>
                  </a:lnTo>
                  <a:lnTo>
                    <a:pt x="271516" y="241623"/>
                  </a:lnTo>
                  <a:lnTo>
                    <a:pt x="243799" y="254520"/>
                  </a:lnTo>
                  <a:lnTo>
                    <a:pt x="205967" y="264635"/>
                  </a:lnTo>
                  <a:lnTo>
                    <a:pt x="159805" y="2750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89"/>
            <p:cNvSpPr/>
            <p:nvPr/>
          </p:nvSpPr>
          <p:spPr>
            <a:xfrm>
              <a:off x="2272555" y="2850683"/>
              <a:ext cx="336501" cy="672839"/>
            </a:xfrm>
            <a:custGeom>
              <a:avLst/>
              <a:gdLst/>
              <a:ahLst/>
              <a:cxnLst/>
              <a:rect l="0" t="0" r="0" b="0"/>
              <a:pathLst>
                <a:path w="336501" h="672839">
                  <a:moveTo>
                    <a:pt x="303005" y="44917"/>
                  </a:moveTo>
                  <a:lnTo>
                    <a:pt x="285838" y="21189"/>
                  </a:lnTo>
                  <a:lnTo>
                    <a:pt x="269696" y="8348"/>
                  </a:lnTo>
                  <a:lnTo>
                    <a:pt x="253770" y="3264"/>
                  </a:lnTo>
                  <a:lnTo>
                    <a:pt x="224041" y="0"/>
                  </a:lnTo>
                  <a:lnTo>
                    <a:pt x="191389" y="10676"/>
                  </a:lnTo>
                  <a:lnTo>
                    <a:pt x="157408" y="28481"/>
                  </a:lnTo>
                  <a:lnTo>
                    <a:pt x="143213" y="38730"/>
                  </a:lnTo>
                  <a:lnTo>
                    <a:pt x="129600" y="59265"/>
                  </a:lnTo>
                  <a:lnTo>
                    <a:pt x="119115" y="92108"/>
                  </a:lnTo>
                  <a:lnTo>
                    <a:pt x="116912" y="99238"/>
                  </a:lnTo>
                  <a:lnTo>
                    <a:pt x="117136" y="105684"/>
                  </a:lnTo>
                  <a:lnTo>
                    <a:pt x="121901" y="117362"/>
                  </a:lnTo>
                  <a:lnTo>
                    <a:pt x="130059" y="129412"/>
                  </a:lnTo>
                  <a:lnTo>
                    <a:pt x="145928" y="142390"/>
                  </a:lnTo>
                  <a:lnTo>
                    <a:pt x="164049" y="145247"/>
                  </a:lnTo>
                  <a:lnTo>
                    <a:pt x="195793" y="142096"/>
                  </a:lnTo>
                  <a:lnTo>
                    <a:pt x="214715" y="137214"/>
                  </a:lnTo>
                  <a:lnTo>
                    <a:pt x="245176" y="118025"/>
                  </a:lnTo>
                  <a:lnTo>
                    <a:pt x="281937" y="87000"/>
                  </a:lnTo>
                  <a:lnTo>
                    <a:pt x="308721" y="53575"/>
                  </a:lnTo>
                  <a:lnTo>
                    <a:pt x="329691" y="16267"/>
                  </a:lnTo>
                  <a:lnTo>
                    <a:pt x="336500" y="5478"/>
                  </a:lnTo>
                  <a:lnTo>
                    <a:pt x="336342" y="5077"/>
                  </a:lnTo>
                  <a:lnTo>
                    <a:pt x="335390" y="5657"/>
                  </a:lnTo>
                  <a:lnTo>
                    <a:pt x="331478" y="37562"/>
                  </a:lnTo>
                  <a:lnTo>
                    <a:pt x="325271" y="69267"/>
                  </a:lnTo>
                  <a:lnTo>
                    <a:pt x="320521" y="99766"/>
                  </a:lnTo>
                  <a:lnTo>
                    <a:pt x="315588" y="133076"/>
                  </a:lnTo>
                  <a:lnTo>
                    <a:pt x="312831" y="160864"/>
                  </a:lnTo>
                  <a:lnTo>
                    <a:pt x="309021" y="195547"/>
                  </a:lnTo>
                  <a:lnTo>
                    <a:pt x="304787" y="227273"/>
                  </a:lnTo>
                  <a:lnTo>
                    <a:pt x="301275" y="260380"/>
                  </a:lnTo>
                  <a:lnTo>
                    <a:pt x="297130" y="294742"/>
                  </a:lnTo>
                  <a:lnTo>
                    <a:pt x="293645" y="328630"/>
                  </a:lnTo>
                  <a:lnTo>
                    <a:pt x="287249" y="363225"/>
                  </a:lnTo>
                  <a:lnTo>
                    <a:pt x="277734" y="394924"/>
                  </a:lnTo>
                  <a:lnTo>
                    <a:pt x="266449" y="425765"/>
                  </a:lnTo>
                  <a:lnTo>
                    <a:pt x="255484" y="456352"/>
                  </a:lnTo>
                  <a:lnTo>
                    <a:pt x="241512" y="486864"/>
                  </a:lnTo>
                  <a:lnTo>
                    <a:pt x="226647" y="517353"/>
                  </a:lnTo>
                  <a:lnTo>
                    <a:pt x="209260" y="545578"/>
                  </a:lnTo>
                  <a:lnTo>
                    <a:pt x="184675" y="577871"/>
                  </a:lnTo>
                  <a:lnTo>
                    <a:pt x="152332" y="614100"/>
                  </a:lnTo>
                  <a:lnTo>
                    <a:pt x="131361" y="630971"/>
                  </a:lnTo>
                  <a:lnTo>
                    <a:pt x="95358" y="656120"/>
                  </a:lnTo>
                  <a:lnTo>
                    <a:pt x="64150" y="669070"/>
                  </a:lnTo>
                  <a:lnTo>
                    <a:pt x="46141" y="672838"/>
                  </a:lnTo>
                  <a:lnTo>
                    <a:pt x="23415" y="670200"/>
                  </a:lnTo>
                  <a:lnTo>
                    <a:pt x="14207" y="666285"/>
                  </a:lnTo>
                  <a:lnTo>
                    <a:pt x="7293" y="659465"/>
                  </a:lnTo>
                  <a:lnTo>
                    <a:pt x="2244" y="650790"/>
                  </a:lnTo>
                  <a:lnTo>
                    <a:pt x="0" y="641289"/>
                  </a:lnTo>
                  <a:lnTo>
                    <a:pt x="1260" y="631422"/>
                  </a:lnTo>
                  <a:lnTo>
                    <a:pt x="13713" y="598899"/>
                  </a:lnTo>
                  <a:lnTo>
                    <a:pt x="27703" y="566202"/>
                  </a:lnTo>
                  <a:lnTo>
                    <a:pt x="36305" y="5478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90"/>
            <p:cNvSpPr/>
            <p:nvPr/>
          </p:nvSpPr>
          <p:spPr>
            <a:xfrm>
              <a:off x="2922026" y="2701416"/>
              <a:ext cx="468875" cy="628525"/>
            </a:xfrm>
            <a:custGeom>
              <a:avLst/>
              <a:gdLst/>
              <a:ahLst/>
              <a:cxnLst/>
              <a:rect l="0" t="0" r="0" b="0"/>
              <a:pathLst>
                <a:path w="468875" h="628525">
                  <a:moveTo>
                    <a:pt x="125974" y="11304"/>
                  </a:moveTo>
                  <a:lnTo>
                    <a:pt x="125974" y="7259"/>
                  </a:lnTo>
                  <a:lnTo>
                    <a:pt x="135005" y="3015"/>
                  </a:lnTo>
                  <a:lnTo>
                    <a:pt x="149461" y="0"/>
                  </a:lnTo>
                  <a:lnTo>
                    <a:pt x="164353" y="1482"/>
                  </a:lnTo>
                  <a:lnTo>
                    <a:pt x="179438" y="9479"/>
                  </a:lnTo>
                  <a:lnTo>
                    <a:pt x="211347" y="37310"/>
                  </a:lnTo>
                  <a:lnTo>
                    <a:pt x="230201" y="65266"/>
                  </a:lnTo>
                  <a:lnTo>
                    <a:pt x="246375" y="95247"/>
                  </a:lnTo>
                  <a:lnTo>
                    <a:pt x="254555" y="130865"/>
                  </a:lnTo>
                  <a:lnTo>
                    <a:pt x="263446" y="165496"/>
                  </a:lnTo>
                  <a:lnTo>
                    <a:pt x="273356" y="200653"/>
                  </a:lnTo>
                  <a:lnTo>
                    <a:pt x="272842" y="236459"/>
                  </a:lnTo>
                  <a:lnTo>
                    <a:pt x="271373" y="271151"/>
                  </a:lnTo>
                  <a:lnTo>
                    <a:pt x="266892" y="298833"/>
                  </a:lnTo>
                  <a:lnTo>
                    <a:pt x="251709" y="330943"/>
                  </a:lnTo>
                  <a:lnTo>
                    <a:pt x="227407" y="365346"/>
                  </a:lnTo>
                  <a:lnTo>
                    <a:pt x="193034" y="401292"/>
                  </a:lnTo>
                  <a:lnTo>
                    <a:pt x="158537" y="424591"/>
                  </a:lnTo>
                  <a:lnTo>
                    <a:pt x="121870" y="445499"/>
                  </a:lnTo>
                  <a:lnTo>
                    <a:pt x="91173" y="458583"/>
                  </a:lnTo>
                  <a:lnTo>
                    <a:pt x="63734" y="465565"/>
                  </a:lnTo>
                  <a:lnTo>
                    <a:pt x="36413" y="465375"/>
                  </a:lnTo>
                  <a:lnTo>
                    <a:pt x="20975" y="461187"/>
                  </a:lnTo>
                  <a:lnTo>
                    <a:pt x="8470" y="453681"/>
                  </a:lnTo>
                  <a:lnTo>
                    <a:pt x="1783" y="444700"/>
                  </a:lnTo>
                  <a:lnTo>
                    <a:pt x="0" y="439935"/>
                  </a:lnTo>
                  <a:lnTo>
                    <a:pt x="3222" y="403563"/>
                  </a:lnTo>
                  <a:lnTo>
                    <a:pt x="14269" y="370163"/>
                  </a:lnTo>
                  <a:lnTo>
                    <a:pt x="33026" y="336676"/>
                  </a:lnTo>
                  <a:lnTo>
                    <a:pt x="61850" y="299126"/>
                  </a:lnTo>
                  <a:lnTo>
                    <a:pt x="95606" y="262811"/>
                  </a:lnTo>
                  <a:lnTo>
                    <a:pt x="119881" y="242453"/>
                  </a:lnTo>
                  <a:lnTo>
                    <a:pt x="141667" y="231252"/>
                  </a:lnTo>
                  <a:lnTo>
                    <a:pt x="164208" y="226616"/>
                  </a:lnTo>
                  <a:lnTo>
                    <a:pt x="177116" y="230047"/>
                  </a:lnTo>
                  <a:lnTo>
                    <a:pt x="203245" y="250093"/>
                  </a:lnTo>
                  <a:lnTo>
                    <a:pt x="226782" y="288138"/>
                  </a:lnTo>
                  <a:lnTo>
                    <a:pt x="248825" y="324222"/>
                  </a:lnTo>
                  <a:lnTo>
                    <a:pt x="262922" y="361890"/>
                  </a:lnTo>
                  <a:lnTo>
                    <a:pt x="277297" y="392317"/>
                  </a:lnTo>
                  <a:lnTo>
                    <a:pt x="299169" y="424374"/>
                  </a:lnTo>
                  <a:lnTo>
                    <a:pt x="319746" y="461094"/>
                  </a:lnTo>
                  <a:lnTo>
                    <a:pt x="340465" y="494966"/>
                  </a:lnTo>
                  <a:lnTo>
                    <a:pt x="362677" y="527681"/>
                  </a:lnTo>
                  <a:lnTo>
                    <a:pt x="394974" y="562045"/>
                  </a:lnTo>
                  <a:lnTo>
                    <a:pt x="426534" y="597559"/>
                  </a:lnTo>
                  <a:lnTo>
                    <a:pt x="468874" y="628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91"/>
            <p:cNvSpPr/>
            <p:nvPr/>
          </p:nvSpPr>
          <p:spPr>
            <a:xfrm>
              <a:off x="3535680" y="2750820"/>
              <a:ext cx="60961" cy="426721"/>
            </a:xfrm>
            <a:custGeom>
              <a:avLst/>
              <a:gdLst/>
              <a:ahLst/>
              <a:cxnLst/>
              <a:rect l="0" t="0" r="0" b="0"/>
              <a:pathLst>
                <a:path w="60961" h="426721">
                  <a:moveTo>
                    <a:pt x="60960" y="0"/>
                  </a:moveTo>
                  <a:lnTo>
                    <a:pt x="56915" y="4045"/>
                  </a:lnTo>
                  <a:lnTo>
                    <a:pt x="47962" y="32094"/>
                  </a:lnTo>
                  <a:lnTo>
                    <a:pt x="40552" y="63790"/>
                  </a:lnTo>
                  <a:lnTo>
                    <a:pt x="30463" y="98114"/>
                  </a:lnTo>
                  <a:lnTo>
                    <a:pt x="24362" y="129353"/>
                  </a:lnTo>
                  <a:lnTo>
                    <a:pt x="19260" y="156390"/>
                  </a:lnTo>
                  <a:lnTo>
                    <a:pt x="17026" y="182678"/>
                  </a:lnTo>
                  <a:lnTo>
                    <a:pt x="15187" y="210730"/>
                  </a:lnTo>
                  <a:lnTo>
                    <a:pt x="10238" y="240803"/>
                  </a:lnTo>
                  <a:lnTo>
                    <a:pt x="7549" y="268340"/>
                  </a:lnTo>
                  <a:lnTo>
                    <a:pt x="2613" y="305004"/>
                  </a:lnTo>
                  <a:lnTo>
                    <a:pt x="774" y="333929"/>
                  </a:lnTo>
                  <a:lnTo>
                    <a:pt x="153" y="369099"/>
                  </a:lnTo>
                  <a:lnTo>
                    <a:pt x="0" y="426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92"/>
            <p:cNvSpPr/>
            <p:nvPr/>
          </p:nvSpPr>
          <p:spPr>
            <a:xfrm>
              <a:off x="3878580" y="2735933"/>
              <a:ext cx="467099" cy="693068"/>
            </a:xfrm>
            <a:custGeom>
              <a:avLst/>
              <a:gdLst/>
              <a:ahLst/>
              <a:cxnLst/>
              <a:rect l="0" t="0" r="0" b="0"/>
              <a:pathLst>
                <a:path w="467099" h="693068">
                  <a:moveTo>
                    <a:pt x="0" y="45367"/>
                  </a:moveTo>
                  <a:lnTo>
                    <a:pt x="6930" y="39284"/>
                  </a:lnTo>
                  <a:lnTo>
                    <a:pt x="20774" y="32370"/>
                  </a:lnTo>
                  <a:lnTo>
                    <a:pt x="52428" y="19928"/>
                  </a:lnTo>
                  <a:lnTo>
                    <a:pt x="82703" y="12335"/>
                  </a:lnTo>
                  <a:lnTo>
                    <a:pt x="119802" y="8769"/>
                  </a:lnTo>
                  <a:lnTo>
                    <a:pt x="153560" y="3667"/>
                  </a:lnTo>
                  <a:lnTo>
                    <a:pt x="181420" y="1433"/>
                  </a:lnTo>
                  <a:lnTo>
                    <a:pt x="214404" y="441"/>
                  </a:lnTo>
                  <a:lnTo>
                    <a:pt x="251642" y="0"/>
                  </a:lnTo>
                  <a:lnTo>
                    <a:pt x="281739" y="2062"/>
                  </a:lnTo>
                  <a:lnTo>
                    <a:pt x="308097" y="5800"/>
                  </a:lnTo>
                  <a:lnTo>
                    <a:pt x="336746" y="10284"/>
                  </a:lnTo>
                  <a:lnTo>
                    <a:pt x="369299" y="17568"/>
                  </a:lnTo>
                  <a:lnTo>
                    <a:pt x="399076" y="25089"/>
                  </a:lnTo>
                  <a:lnTo>
                    <a:pt x="421257" y="36725"/>
                  </a:lnTo>
                  <a:lnTo>
                    <a:pt x="428525" y="43784"/>
                  </a:lnTo>
                  <a:lnTo>
                    <a:pt x="430464" y="46851"/>
                  </a:lnTo>
                  <a:lnTo>
                    <a:pt x="430062" y="49743"/>
                  </a:lnTo>
                  <a:lnTo>
                    <a:pt x="408743" y="71144"/>
                  </a:lnTo>
                  <a:lnTo>
                    <a:pt x="374535" y="94649"/>
                  </a:lnTo>
                  <a:lnTo>
                    <a:pt x="337013" y="114180"/>
                  </a:lnTo>
                  <a:lnTo>
                    <a:pt x="303440" y="134914"/>
                  </a:lnTo>
                  <a:lnTo>
                    <a:pt x="283795" y="146124"/>
                  </a:lnTo>
                  <a:lnTo>
                    <a:pt x="246488" y="173526"/>
                  </a:lnTo>
                  <a:lnTo>
                    <a:pt x="226928" y="198999"/>
                  </a:lnTo>
                  <a:lnTo>
                    <a:pt x="219955" y="213555"/>
                  </a:lnTo>
                  <a:lnTo>
                    <a:pt x="220806" y="230748"/>
                  </a:lnTo>
                  <a:lnTo>
                    <a:pt x="231106" y="261291"/>
                  </a:lnTo>
                  <a:lnTo>
                    <a:pt x="252124" y="288876"/>
                  </a:lnTo>
                  <a:lnTo>
                    <a:pt x="283031" y="319800"/>
                  </a:lnTo>
                  <a:lnTo>
                    <a:pt x="320183" y="347307"/>
                  </a:lnTo>
                  <a:lnTo>
                    <a:pt x="355786" y="368731"/>
                  </a:lnTo>
                  <a:lnTo>
                    <a:pt x="388155" y="396544"/>
                  </a:lnTo>
                  <a:lnTo>
                    <a:pt x="424965" y="428837"/>
                  </a:lnTo>
                  <a:lnTo>
                    <a:pt x="447645" y="460747"/>
                  </a:lnTo>
                  <a:lnTo>
                    <a:pt x="464231" y="493203"/>
                  </a:lnTo>
                  <a:lnTo>
                    <a:pt x="466967" y="498864"/>
                  </a:lnTo>
                  <a:lnTo>
                    <a:pt x="467098" y="505178"/>
                  </a:lnTo>
                  <a:lnTo>
                    <a:pt x="462728" y="518968"/>
                  </a:lnTo>
                  <a:lnTo>
                    <a:pt x="446703" y="545056"/>
                  </a:lnTo>
                  <a:lnTo>
                    <a:pt x="433061" y="557576"/>
                  </a:lnTo>
                  <a:lnTo>
                    <a:pt x="396071" y="576290"/>
                  </a:lnTo>
                  <a:lnTo>
                    <a:pt x="363469" y="592263"/>
                  </a:lnTo>
                  <a:lnTo>
                    <a:pt x="328713" y="603823"/>
                  </a:lnTo>
                  <a:lnTo>
                    <a:pt x="297022" y="611685"/>
                  </a:lnTo>
                  <a:lnTo>
                    <a:pt x="259707" y="627164"/>
                  </a:lnTo>
                  <a:lnTo>
                    <a:pt x="222860" y="639252"/>
                  </a:lnTo>
                  <a:lnTo>
                    <a:pt x="190872" y="653838"/>
                  </a:lnTo>
                  <a:lnTo>
                    <a:pt x="160093" y="668636"/>
                  </a:lnTo>
                  <a:lnTo>
                    <a:pt x="129540" y="6930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3104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48998" y="419100"/>
            <a:ext cx="9855200" cy="1104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Find Text Evidence to Support the Following CLAIM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923396" y="1879600"/>
            <a:ext cx="7906404" cy="368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tx1"/>
                </a:solidFill>
              </a:rPr>
              <a:t>Lizabeth regrets tearing up Miss Lottie’s marigolds.</a:t>
            </a:r>
          </a:p>
          <a:p>
            <a:pPr marL="0" indent="0" algn="ctr">
              <a:buNone/>
            </a:pPr>
            <a:endParaRPr lang="en-US" sz="4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Answer:</a:t>
            </a:r>
          </a:p>
        </p:txBody>
      </p:sp>
    </p:spTree>
    <p:extLst>
      <p:ext uri="{BB962C8B-B14F-4D97-AF65-F5344CB8AC3E}">
        <p14:creationId xmlns:p14="http://schemas.microsoft.com/office/powerpoint/2010/main" val="308301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11.xml><?xml version="1.0" encoding="utf-8"?>
<a:theme xmlns:a="http://schemas.openxmlformats.org/drawingml/2006/main" name="9_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12.xml><?xml version="1.0" encoding="utf-8"?>
<a:theme xmlns:a="http://schemas.openxmlformats.org/drawingml/2006/main" name="10_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13.xml><?xml version="1.0" encoding="utf-8"?>
<a:theme xmlns:a="http://schemas.openxmlformats.org/drawingml/2006/main" name="11_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3.xml><?xml version="1.0" encoding="utf-8"?>
<a:theme xmlns:a="http://schemas.openxmlformats.org/drawingml/2006/main" name="1_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4.xml><?xml version="1.0" encoding="utf-8"?>
<a:theme xmlns:a="http://schemas.openxmlformats.org/drawingml/2006/main" name="2_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5.xml><?xml version="1.0" encoding="utf-8"?>
<a:theme xmlns:a="http://schemas.openxmlformats.org/drawingml/2006/main" name="3_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6.xml><?xml version="1.0" encoding="utf-8"?>
<a:theme xmlns:a="http://schemas.openxmlformats.org/drawingml/2006/main" name="4_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7.xml><?xml version="1.0" encoding="utf-8"?>
<a:theme xmlns:a="http://schemas.openxmlformats.org/drawingml/2006/main" name="5_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8.xml><?xml version="1.0" encoding="utf-8"?>
<a:theme xmlns:a="http://schemas.openxmlformats.org/drawingml/2006/main" name="6_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9.xml><?xml version="1.0" encoding="utf-8"?>
<a:theme xmlns:a="http://schemas.openxmlformats.org/drawingml/2006/main" name="7_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302</Words>
  <Application>Microsoft Office PowerPoint</Application>
  <PresentationFormat>Widescreen</PresentationFormat>
  <Paragraphs>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20</vt:i4>
      </vt:variant>
    </vt:vector>
  </HeadingPairs>
  <TitlesOfParts>
    <vt:vector size="39" baseType="lpstr">
      <vt:lpstr>Arial</vt:lpstr>
      <vt:lpstr>Calibri</vt:lpstr>
      <vt:lpstr>Calibri Light</vt:lpstr>
      <vt:lpstr>Gill Sans MT</vt:lpstr>
      <vt:lpstr>Gill Sans MT Ext Condensed Bold</vt:lpstr>
      <vt:lpstr>Impact</vt:lpstr>
      <vt:lpstr>Office Theme</vt:lpstr>
      <vt:lpstr>Badge</vt:lpstr>
      <vt:lpstr>1_Badge</vt:lpstr>
      <vt:lpstr>2_Badge</vt:lpstr>
      <vt:lpstr>3_Badge</vt:lpstr>
      <vt:lpstr>4_Badge</vt:lpstr>
      <vt:lpstr>5_Badge</vt:lpstr>
      <vt:lpstr>6_Badge</vt:lpstr>
      <vt:lpstr>7_Badge</vt:lpstr>
      <vt:lpstr>8_Badge</vt:lpstr>
      <vt:lpstr>9_Badge</vt:lpstr>
      <vt:lpstr>10_Badge</vt:lpstr>
      <vt:lpstr>11_Badge</vt:lpstr>
      <vt:lpstr>PowerPoint Presentation</vt:lpstr>
      <vt:lpstr>Unit 1: Approaching Adulthood Review</vt:lpstr>
      <vt:lpstr>Unit 1 Review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Bonus questions: make your wagers</vt:lpstr>
      <vt:lpstr>Bonus questions: make your wagers</vt:lpstr>
    </vt:vector>
  </TitlesOfParts>
  <Company>FCPS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Jacobson, Rebekah</dc:creator>
  <cp:lastModifiedBy>Jacobson, Rebekah</cp:lastModifiedBy>
  <cp:revision>9</cp:revision>
  <dcterms:created xsi:type="dcterms:W3CDTF">2018-10-02T18:45:56Z</dcterms:created>
  <dcterms:modified xsi:type="dcterms:W3CDTF">2018-10-09T18:10:08Z</dcterms:modified>
</cp:coreProperties>
</file>