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7"/>
  </p:handoutMasterIdLst>
  <p:sldIdLst>
    <p:sldId id="256" r:id="rId2"/>
    <p:sldId id="263" r:id="rId3"/>
    <p:sldId id="262" r:id="rId4"/>
    <p:sldId id="264" r:id="rId5"/>
    <p:sldId id="257" r:id="rId6"/>
    <p:sldId id="266" r:id="rId7"/>
    <p:sldId id="265" r:id="rId8"/>
    <p:sldId id="259" r:id="rId9"/>
    <p:sldId id="258" r:id="rId10"/>
    <p:sldId id="267" r:id="rId11"/>
    <p:sldId id="268" r:id="rId12"/>
    <p:sldId id="269" r:id="rId13"/>
    <p:sldId id="270" r:id="rId14"/>
    <p:sldId id="26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9" autoAdjust="0"/>
    <p:restoredTop sz="94660"/>
  </p:normalViewPr>
  <p:slideViewPr>
    <p:cSldViewPr snapToGrid="0">
      <p:cViewPr varScale="1">
        <p:scale>
          <a:sx n="78" d="100"/>
          <a:sy n="78" d="100"/>
        </p:scale>
        <p:origin x="102"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06F67-1D8B-49BB-98EA-EFD6D40C5733}" type="datetimeFigureOut">
              <a:rPr lang="en-US" smtClean="0"/>
              <a:t>10/16/2018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E0EA1E-59E4-4AA3-B061-FC8AA29ED9DD}" type="slidenum">
              <a:rPr lang="en-US" smtClean="0"/>
              <a:t>‹#›</a:t>
            </a:fld>
            <a:endParaRPr lang="en-US"/>
          </a:p>
        </p:txBody>
      </p:sp>
    </p:spTree>
    <p:extLst>
      <p:ext uri="{BB962C8B-B14F-4D97-AF65-F5344CB8AC3E}">
        <p14:creationId xmlns:p14="http://schemas.microsoft.com/office/powerpoint/2010/main" val="1073162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10/16/2018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rHdo-v9mR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OrHdo-v9mR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863600" y="469900"/>
            <a:ext cx="10261600" cy="6463308"/>
          </a:xfrm>
          <a:prstGeom prst="rect">
            <a:avLst/>
          </a:prstGeom>
          <a:noFill/>
        </p:spPr>
        <p:txBody>
          <a:bodyPr wrap="square" rtlCol="0">
            <a:spAutoFit/>
          </a:bodyPr>
          <a:lstStyle/>
          <a:p>
            <a:pPr algn="ctr"/>
            <a:r>
              <a:rPr lang="en-US" dirty="0"/>
              <a:t>There is often an aspect where the tensions at the beginning of a story reveal what the primary conflict of the plot will be.</a:t>
            </a:r>
          </a:p>
          <a:p>
            <a:endParaRPr lang="en-US" dirty="0"/>
          </a:p>
          <a:p>
            <a:endParaRPr lang="en-US" dirty="0"/>
          </a:p>
          <a:p>
            <a:r>
              <a:rPr lang="en-US" dirty="0"/>
              <a:t>-Watch the following video clip and IDENTIFY any HINTS or CLUES that something bad is going to happen. Write them on your dry erase board.</a:t>
            </a:r>
          </a:p>
          <a:p>
            <a:pPr algn="ctr"/>
            <a:r>
              <a:rPr lang="en-US" dirty="0"/>
              <a:t>The Sandlot</a:t>
            </a:r>
          </a:p>
          <a:p>
            <a:endParaRPr lang="en-US" dirty="0"/>
          </a:p>
          <a:p>
            <a:endParaRPr lang="en-US" dirty="0"/>
          </a:p>
          <a:p>
            <a:r>
              <a:rPr lang="en-US" dirty="0"/>
              <a:t>Take out your foldable and add the following definition:</a:t>
            </a:r>
          </a:p>
          <a:p>
            <a:endParaRPr lang="en-US" dirty="0"/>
          </a:p>
          <a:p>
            <a:pPr algn="ctr"/>
            <a:r>
              <a:rPr lang="en-US" dirty="0"/>
              <a:t>What is </a:t>
            </a:r>
            <a:r>
              <a:rPr lang="en-US" dirty="0">
                <a:solidFill>
                  <a:srgbClr val="FFFF00"/>
                </a:solidFill>
              </a:rPr>
              <a:t>FORESHADOWING</a:t>
            </a:r>
            <a:r>
              <a:rPr lang="en-US" dirty="0"/>
              <a:t>?</a:t>
            </a:r>
          </a:p>
          <a:p>
            <a:r>
              <a:rPr lang="en-US" dirty="0">
                <a:solidFill>
                  <a:srgbClr val="FFFF00"/>
                </a:solidFill>
              </a:rPr>
              <a:t>When a writer provides hints that suggest future events in a story. </a:t>
            </a:r>
          </a:p>
          <a:p>
            <a:endParaRPr lang="en-US" dirty="0"/>
          </a:p>
          <a:p>
            <a:r>
              <a:rPr lang="en-US" dirty="0"/>
              <a:t>*Foreshadowing creates suspense and makes readers eager to find out what will happen. </a:t>
            </a:r>
          </a:p>
          <a:p>
            <a:r>
              <a:rPr lang="en-US" dirty="0"/>
              <a:t>*the function of foreshadowing is to build anticipation in the minds of readers about what might happen next, thus adding dramatic tension to a story</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09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41668"/>
            <a:ext cx="10483045" cy="6555641"/>
          </a:xfrm>
          <a:prstGeom prst="rect">
            <a:avLst/>
          </a:prstGeom>
        </p:spPr>
        <p:txBody>
          <a:bodyPr wrap="square">
            <a:spAutoFit/>
          </a:bodyPr>
          <a:lstStyle/>
          <a:p>
            <a:pPr algn="ctr"/>
            <a:r>
              <a:rPr lang="en-US" sz="2800" dirty="0"/>
              <a:t>Imagery can also be used to Foreshadow by the writer</a:t>
            </a:r>
          </a:p>
          <a:p>
            <a:pPr algn="ctr"/>
            <a:endParaRPr lang="en-US" sz="2800" dirty="0"/>
          </a:p>
          <a:p>
            <a:pPr algn="ctr"/>
            <a:r>
              <a:rPr lang="en-US" sz="2800" b="1" dirty="0"/>
              <a:t>Imagery</a:t>
            </a:r>
            <a:r>
              <a:rPr lang="en-US" sz="2800" dirty="0"/>
              <a:t>: visually descriptive or figurative language, especially in a literary work.</a:t>
            </a:r>
          </a:p>
          <a:p>
            <a:pPr algn="ctr"/>
            <a:r>
              <a:rPr lang="en-US" sz="2800" dirty="0"/>
              <a:t>…</a:t>
            </a:r>
          </a:p>
          <a:p>
            <a:pPr marL="514350" indent="-514350">
              <a:buAutoNum type="arabicPeriod"/>
            </a:pPr>
            <a:r>
              <a:rPr lang="en-US" sz="2800" dirty="0"/>
              <a:t>I could hear the popping and crackling as mom dropped the bacon into the frying pan, and soon the salty, greasy smell wafted toward me.</a:t>
            </a:r>
          </a:p>
          <a:p>
            <a:endParaRPr lang="en-US" sz="2800" dirty="0"/>
          </a:p>
          <a:p>
            <a:r>
              <a:rPr lang="en-US" sz="2800" dirty="0"/>
              <a:t>2.	Glittering white, the blanket of snow covered everything in 	sight.</a:t>
            </a:r>
          </a:p>
          <a:p>
            <a:endParaRPr lang="en-US" sz="2800" dirty="0"/>
          </a:p>
          <a:p>
            <a:r>
              <a:rPr lang="en-US" sz="2800" dirty="0"/>
              <a:t>3. “Let's stay up all night,' Kat whispers. 'Let's wait for the moon 	to kiss the morning star.” </a:t>
            </a:r>
          </a:p>
          <a:p>
            <a:r>
              <a:rPr lang="en-US" sz="2800" dirty="0"/>
              <a:t>― </a:t>
            </a:r>
            <a:r>
              <a:rPr lang="en-US" sz="2800" i="1" dirty="0"/>
              <a:t> Kiss the Morning Star </a:t>
            </a:r>
            <a:r>
              <a:rPr lang="en-US" sz="2800" dirty="0"/>
              <a:t>by Elissa Janine </a:t>
            </a:r>
            <a:r>
              <a:rPr lang="en-US" sz="2800" dirty="0" err="1"/>
              <a:t>Hoole</a:t>
            </a:r>
            <a:endParaRPr lang="en-US" sz="2800" i="1" dirty="0"/>
          </a:p>
        </p:txBody>
      </p:sp>
      <p:sp>
        <p:nvSpPr>
          <p:cNvPr id="30" name="SMARTInkShape-38"/>
          <p:cNvSpPr/>
          <p:nvPr/>
        </p:nvSpPr>
        <p:spPr>
          <a:xfrm>
            <a:off x="8695224" y="3085147"/>
            <a:ext cx="2361" cy="13777"/>
          </a:xfrm>
          <a:custGeom>
            <a:avLst/>
            <a:gdLst/>
            <a:ahLst/>
            <a:cxnLst/>
            <a:rect l="0" t="0" r="0" b="0"/>
            <a:pathLst>
              <a:path w="2361" h="13777">
                <a:moveTo>
                  <a:pt x="2360" y="0"/>
                </a:moveTo>
                <a:lnTo>
                  <a:pt x="1582" y="860"/>
                </a:lnTo>
                <a:lnTo>
                  <a:pt x="256" y="4581"/>
                </a:lnTo>
                <a:lnTo>
                  <a:pt x="0" y="13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8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41668"/>
            <a:ext cx="10483045" cy="5940088"/>
          </a:xfrm>
          <a:prstGeom prst="rect">
            <a:avLst/>
          </a:prstGeom>
        </p:spPr>
        <p:txBody>
          <a:bodyPr wrap="square">
            <a:spAutoFit/>
          </a:bodyPr>
          <a:lstStyle/>
          <a:p>
            <a:r>
              <a:rPr lang="en-US" sz="2800" dirty="0"/>
              <a:t>Let’s see how Mary Shelley uses imagery to create </a:t>
            </a:r>
          </a:p>
          <a:p>
            <a:pPr algn="ctr"/>
            <a:endParaRPr lang="en-US" sz="3200" dirty="0"/>
          </a:p>
          <a:p>
            <a:r>
              <a:rPr lang="en-US" sz="3200" dirty="0"/>
              <a:t>	“The blood flowed freely in my veins, but a weight of despair and remorse pressed on my heart, which nothing could remove. Sleep fled from my eyes; I wandered like an evil spirit, for I had committed deeds of mischief beyond description horrible, and more, much more (I persuaded myself), was yet behind.”</a:t>
            </a:r>
          </a:p>
          <a:p>
            <a:r>
              <a:rPr lang="en-US" sz="3200" dirty="0"/>
              <a:t>– </a:t>
            </a:r>
            <a:r>
              <a:rPr lang="en-US" sz="3200" b="1" i="1" dirty="0"/>
              <a:t>Frankenstein</a:t>
            </a:r>
            <a:r>
              <a:rPr lang="en-US" sz="3200" b="1" dirty="0"/>
              <a:t> by Mary Shelley</a:t>
            </a:r>
          </a:p>
          <a:p>
            <a:r>
              <a:rPr lang="en-US" sz="3200" b="1" dirty="0"/>
              <a:t>…</a:t>
            </a:r>
          </a:p>
          <a:p>
            <a:r>
              <a:rPr lang="en-US" sz="3200" dirty="0">
                <a:solidFill>
                  <a:srgbClr val="FFFF00"/>
                </a:solidFill>
              </a:rPr>
              <a:t>She is very intentional about the words that she chose in her descriptions!</a:t>
            </a:r>
          </a:p>
        </p:txBody>
      </p:sp>
      <p:sp>
        <p:nvSpPr>
          <p:cNvPr id="3" name="SMARTInkShape-33"/>
          <p:cNvSpPr/>
          <p:nvPr/>
        </p:nvSpPr>
        <p:spPr>
          <a:xfrm>
            <a:off x="8050640" y="3589020"/>
            <a:ext cx="156101" cy="38101"/>
          </a:xfrm>
          <a:custGeom>
            <a:avLst/>
            <a:gdLst/>
            <a:ahLst/>
            <a:cxnLst/>
            <a:rect l="0" t="0" r="0" b="0"/>
            <a:pathLst>
              <a:path w="156101" h="38101">
                <a:moveTo>
                  <a:pt x="0" y="1162"/>
                </a:moveTo>
                <a:lnTo>
                  <a:pt x="3688" y="471"/>
                </a:lnTo>
                <a:lnTo>
                  <a:pt x="40106" y="2"/>
                </a:lnTo>
                <a:lnTo>
                  <a:pt x="66886" y="0"/>
                </a:lnTo>
                <a:lnTo>
                  <a:pt x="68685" y="847"/>
                </a:lnTo>
                <a:lnTo>
                  <a:pt x="69883" y="2258"/>
                </a:lnTo>
                <a:lnTo>
                  <a:pt x="70682" y="4045"/>
                </a:lnTo>
                <a:lnTo>
                  <a:pt x="72061" y="5237"/>
                </a:lnTo>
                <a:lnTo>
                  <a:pt x="75852" y="6561"/>
                </a:lnTo>
                <a:lnTo>
                  <a:pt x="100238" y="8448"/>
                </a:lnTo>
                <a:lnTo>
                  <a:pt x="108877" y="14178"/>
                </a:lnTo>
                <a:lnTo>
                  <a:pt x="116167" y="15877"/>
                </a:lnTo>
                <a:lnTo>
                  <a:pt x="124208" y="21773"/>
                </a:lnTo>
                <a:lnTo>
                  <a:pt x="131425" y="22645"/>
                </a:lnTo>
                <a:lnTo>
                  <a:pt x="139450" y="22832"/>
                </a:lnTo>
                <a:lnTo>
                  <a:pt x="139920" y="23688"/>
                </a:lnTo>
                <a:lnTo>
                  <a:pt x="140442" y="26897"/>
                </a:lnTo>
                <a:lnTo>
                  <a:pt x="141428" y="28091"/>
                </a:lnTo>
                <a:lnTo>
                  <a:pt x="148384" y="30452"/>
                </a:lnTo>
                <a:lnTo>
                  <a:pt x="15610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707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41668"/>
            <a:ext cx="10483045" cy="5201424"/>
          </a:xfrm>
          <a:prstGeom prst="rect">
            <a:avLst/>
          </a:prstGeom>
        </p:spPr>
        <p:txBody>
          <a:bodyPr wrap="square">
            <a:spAutoFit/>
          </a:bodyPr>
          <a:lstStyle/>
          <a:p>
            <a:r>
              <a:rPr lang="en-US" sz="2800" dirty="0"/>
              <a:t>Imagery:   Work with your partner on your white board, look at the following passage, write down words or phrases that stick out to you as imagery.</a:t>
            </a:r>
          </a:p>
          <a:p>
            <a:pPr algn="ctr"/>
            <a:endParaRPr lang="en-US" sz="3200" dirty="0"/>
          </a:p>
          <a:p>
            <a:r>
              <a:rPr lang="en-US" sz="3200" dirty="0"/>
              <a:t>	</a:t>
            </a:r>
            <a:r>
              <a:rPr lang="en-US" sz="3600" dirty="0"/>
              <a:t>“The brain had its own food on which it battened, and the imagination, made grotesque by terror, twisted and distorted as a living thing by pain, danced like some foul puppet on a stand and grinned through moving masks.” </a:t>
            </a:r>
            <a:br>
              <a:rPr lang="en-US" sz="3600" dirty="0"/>
            </a:br>
            <a:r>
              <a:rPr lang="en-US" sz="3600" dirty="0"/>
              <a:t>― </a:t>
            </a:r>
            <a:r>
              <a:rPr lang="en-US" sz="3600" i="1" dirty="0"/>
              <a:t>The Picture of Dorian Gray by </a:t>
            </a:r>
            <a:r>
              <a:rPr lang="en-US" sz="3600" dirty="0"/>
              <a:t>Oscar Wilde </a:t>
            </a:r>
            <a:endParaRPr lang="en-US" sz="3600" i="1" dirty="0"/>
          </a:p>
        </p:txBody>
      </p:sp>
    </p:spTree>
    <p:extLst>
      <p:ext uri="{BB962C8B-B14F-4D97-AF65-F5344CB8AC3E}">
        <p14:creationId xmlns:p14="http://schemas.microsoft.com/office/powerpoint/2010/main" val="285014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155" y="141668"/>
            <a:ext cx="10483045" cy="5816977"/>
          </a:xfrm>
          <a:prstGeom prst="rect">
            <a:avLst/>
          </a:prstGeom>
        </p:spPr>
        <p:txBody>
          <a:bodyPr wrap="square">
            <a:spAutoFit/>
          </a:bodyPr>
          <a:lstStyle/>
          <a:p>
            <a:r>
              <a:rPr lang="en-US" sz="2800" dirty="0"/>
              <a:t>Imagery:   Work with your partner on your white board, look at the following passage, write down words or phrases that stick out to you as imagery.</a:t>
            </a:r>
          </a:p>
          <a:p>
            <a:pPr algn="ctr"/>
            <a:endParaRPr lang="en-US" sz="3200" dirty="0"/>
          </a:p>
          <a:p>
            <a:r>
              <a:rPr lang="en-US" sz="3200" dirty="0"/>
              <a:t>“Now this greatest tent staled out hot raw breaths of earth, confetti that was ancient when the canals of Venice were not yet staked, and wafts of pink cotton candy like tired feather boas. In rushing downfalls, the tent shed skin; grieved, soughed as flesh fell away until at last the tall museum timbers at the spine of the discarded monster dropped with three canon roars.” </a:t>
            </a:r>
            <a:br>
              <a:rPr lang="en-US" sz="3200" dirty="0"/>
            </a:br>
            <a:r>
              <a:rPr lang="en-US" sz="3200" dirty="0"/>
              <a:t>― </a:t>
            </a:r>
            <a:r>
              <a:rPr lang="en-US" sz="3200" i="1" dirty="0"/>
              <a:t>Something Wicked This Way Comes </a:t>
            </a:r>
            <a:r>
              <a:rPr lang="en-US" sz="3200" dirty="0"/>
              <a:t>by Ray Bradbury</a:t>
            </a:r>
            <a:endParaRPr lang="en-US" sz="3200" i="1" dirty="0"/>
          </a:p>
        </p:txBody>
      </p:sp>
    </p:spTree>
    <p:extLst>
      <p:ext uri="{BB962C8B-B14F-4D97-AF65-F5344CB8AC3E}">
        <p14:creationId xmlns:p14="http://schemas.microsoft.com/office/powerpoint/2010/main" val="3300997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90034"/>
            <a:ext cx="10388600" cy="1815882"/>
          </a:xfrm>
          <a:prstGeom prst="rect">
            <a:avLst/>
          </a:prstGeom>
        </p:spPr>
        <p:txBody>
          <a:bodyPr wrap="square">
            <a:spAutoFit/>
          </a:bodyPr>
          <a:lstStyle/>
          <a:p>
            <a:pPr algn="ctr"/>
            <a:r>
              <a:rPr lang="en-US" sz="2800" dirty="0"/>
              <a:t>Other types of FORESHADOWING (cont.):</a:t>
            </a:r>
          </a:p>
          <a:p>
            <a:pPr algn="ctr"/>
            <a:r>
              <a:rPr lang="en-US" sz="2800" u="sng" dirty="0"/>
              <a:t>Imagery</a:t>
            </a:r>
            <a:r>
              <a:rPr lang="en-US" sz="2800" dirty="0"/>
              <a:t>: Read the passages from the short story, “The Monkey’s Paw.” Highlight any examples of IMAGERY that FORESHADOW. </a:t>
            </a:r>
          </a:p>
        </p:txBody>
      </p:sp>
      <p:sp>
        <p:nvSpPr>
          <p:cNvPr id="3" name="Rectangle 2">
            <a:extLst>
              <a:ext uri="{FF2B5EF4-FFF2-40B4-BE49-F238E27FC236}">
                <a16:creationId xmlns="" xmlns:a16="http://schemas.microsoft.com/office/drawing/2014/main" id="{442E86B6-9E38-4160-B8C1-9AA564B1E70C}"/>
              </a:ext>
            </a:extLst>
          </p:cNvPr>
          <p:cNvSpPr/>
          <p:nvPr/>
        </p:nvSpPr>
        <p:spPr>
          <a:xfrm>
            <a:off x="609600" y="2953165"/>
            <a:ext cx="10723808" cy="1938992"/>
          </a:xfrm>
          <a:prstGeom prst="rect">
            <a:avLst/>
          </a:prstGeom>
        </p:spPr>
        <p:txBody>
          <a:bodyPr wrap="square">
            <a:spAutoFit/>
          </a:bodyPr>
          <a:lstStyle/>
          <a:p>
            <a:r>
              <a:rPr lang="en-US" sz="4000" u="sng" dirty="0"/>
              <a:t>Vocabulary:</a:t>
            </a:r>
          </a:p>
          <a:p>
            <a:endParaRPr lang="en-US" sz="4000" u="sng" dirty="0"/>
          </a:p>
          <a:p>
            <a:r>
              <a:rPr lang="en-US" sz="4000" dirty="0"/>
              <a:t>Simian: relating to apes or monkeys.</a:t>
            </a:r>
          </a:p>
        </p:txBody>
      </p:sp>
    </p:spTree>
    <p:extLst>
      <p:ext uri="{BB962C8B-B14F-4D97-AF65-F5344CB8AC3E}">
        <p14:creationId xmlns:p14="http://schemas.microsoft.com/office/powerpoint/2010/main" val="35302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3600" y="685800"/>
            <a:ext cx="10477500" cy="5909310"/>
          </a:xfrm>
          <a:prstGeom prst="rect">
            <a:avLst/>
          </a:prstGeom>
          <a:noFill/>
        </p:spPr>
        <p:txBody>
          <a:bodyPr wrap="square" rtlCol="0">
            <a:spAutoFit/>
          </a:bodyPr>
          <a:lstStyle/>
          <a:p>
            <a:pPr algn="ctr"/>
            <a:r>
              <a:rPr lang="en-US" sz="4000" dirty="0"/>
              <a:t>Wrap it up:</a:t>
            </a:r>
          </a:p>
          <a:p>
            <a:r>
              <a:rPr lang="en-US" sz="4000" dirty="0"/>
              <a:t>You’ve read a few passages from “The Monkey’s Paw” that use foreshadowing.</a:t>
            </a:r>
          </a:p>
          <a:p>
            <a:r>
              <a:rPr lang="en-US" sz="4000" dirty="0"/>
              <a:t>Make a prediction about the story you will be reading tomorrow based on the foreshadowing examples you found. Write this on your sheet (You can check back after we finish reading the story to see if your predictions are correct!). </a:t>
            </a:r>
          </a:p>
          <a:p>
            <a:endParaRPr lang="en-US" dirty="0"/>
          </a:p>
        </p:txBody>
      </p:sp>
    </p:spTree>
    <p:extLst>
      <p:ext uri="{BB962C8B-B14F-4D97-AF65-F5344CB8AC3E}">
        <p14:creationId xmlns:p14="http://schemas.microsoft.com/office/powerpoint/2010/main" val="22687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FB947E-84F3-45C6-B044-69974F6849C7}"/>
              </a:ext>
            </a:extLst>
          </p:cNvPr>
          <p:cNvSpPr>
            <a:spLocks noGrp="1"/>
          </p:cNvSpPr>
          <p:nvPr>
            <p:ph type="title"/>
          </p:nvPr>
        </p:nvSpPr>
        <p:spPr/>
        <p:txBody>
          <a:bodyPr/>
          <a:lstStyle/>
          <a:p>
            <a:r>
              <a:rPr lang="en-US" dirty="0">
                <a:effectLst/>
              </a:rPr>
              <a:t>Foreshadowing</a:t>
            </a:r>
            <a:endParaRPr lang="en-US" dirty="0"/>
          </a:p>
        </p:txBody>
      </p:sp>
      <p:sp>
        <p:nvSpPr>
          <p:cNvPr id="3" name="Content Placeholder 2">
            <a:extLst>
              <a:ext uri="{FF2B5EF4-FFF2-40B4-BE49-F238E27FC236}">
                <a16:creationId xmlns="" xmlns:a16="http://schemas.microsoft.com/office/drawing/2014/main" id="{E642D189-B496-4972-BEF6-0F7E0F626273}"/>
              </a:ext>
            </a:extLst>
          </p:cNvPr>
          <p:cNvSpPr>
            <a:spLocks noGrp="1"/>
          </p:cNvSpPr>
          <p:nvPr>
            <p:ph sz="half" idx="1"/>
          </p:nvPr>
        </p:nvSpPr>
        <p:spPr>
          <a:xfrm>
            <a:off x="622491" y="1577559"/>
            <a:ext cx="5106004" cy="3702881"/>
          </a:xfrm>
        </p:spPr>
        <p:txBody>
          <a:bodyPr>
            <a:noAutofit/>
          </a:bodyPr>
          <a:lstStyle/>
          <a:p>
            <a:r>
              <a:rPr lang="en-US" sz="2400" b="1" dirty="0">
                <a:effectLst/>
              </a:rPr>
              <a:t>Foreshadowing</a:t>
            </a:r>
            <a:r>
              <a:rPr lang="en-US" sz="2400" dirty="0">
                <a:effectLst/>
              </a:rPr>
              <a:t> occurs in a literary text when the </a:t>
            </a:r>
            <a:r>
              <a:rPr lang="en-US" sz="2400" u="sng" dirty="0">
                <a:effectLst/>
              </a:rPr>
              <a:t>author gives clues and hints </a:t>
            </a:r>
            <a:r>
              <a:rPr lang="en-US" sz="2400" dirty="0">
                <a:effectLst/>
              </a:rPr>
              <a:t>about what is to come in the story. </a:t>
            </a:r>
          </a:p>
          <a:p>
            <a:r>
              <a:rPr lang="en-US" sz="2400" b="1" dirty="0">
                <a:effectLst/>
              </a:rPr>
              <a:t>Foreshadowing</a:t>
            </a:r>
            <a:r>
              <a:rPr lang="en-US" sz="2400" dirty="0">
                <a:effectLst/>
              </a:rPr>
              <a:t> can occur due to the </a:t>
            </a:r>
            <a:r>
              <a:rPr lang="en-US" sz="2400" u="sng" dirty="0">
                <a:effectLst/>
              </a:rPr>
              <a:t>characters' words or thoughts</a:t>
            </a:r>
            <a:r>
              <a:rPr lang="en-US" sz="2400" dirty="0">
                <a:effectLst/>
              </a:rPr>
              <a:t>, or it can occur because of the </a:t>
            </a:r>
            <a:r>
              <a:rPr lang="en-US" sz="2400" u="sng" dirty="0">
                <a:effectLst/>
              </a:rPr>
              <a:t>action of the story</a:t>
            </a:r>
            <a:r>
              <a:rPr lang="en-US" sz="2400" dirty="0">
                <a:effectLst/>
              </a:rPr>
              <a:t>. </a:t>
            </a:r>
          </a:p>
          <a:p>
            <a:r>
              <a:rPr lang="en-US" sz="2400" b="1" dirty="0">
                <a:effectLst/>
              </a:rPr>
              <a:t>Foreshadowing</a:t>
            </a:r>
            <a:r>
              <a:rPr lang="en-US" sz="2400" dirty="0">
                <a:effectLst/>
              </a:rPr>
              <a:t> helps to create suspense in the story.</a:t>
            </a:r>
            <a:endParaRPr lang="en-US" sz="2400" dirty="0"/>
          </a:p>
        </p:txBody>
      </p:sp>
      <p:pic>
        <p:nvPicPr>
          <p:cNvPr id="5" name="Content Placeholder 4">
            <a:extLst>
              <a:ext uri="{FF2B5EF4-FFF2-40B4-BE49-F238E27FC236}">
                <a16:creationId xmlns="" xmlns:a16="http://schemas.microsoft.com/office/drawing/2014/main" id="{2C19AE7B-41EB-4AD2-8842-1AB8220B0869}"/>
              </a:ext>
            </a:extLst>
          </p:cNvPr>
          <p:cNvPicPr>
            <a:picLocks noGrp="1" noChangeAspect="1"/>
          </p:cNvPicPr>
          <p:nvPr>
            <p:ph sz="half" idx="2"/>
          </p:nvPr>
        </p:nvPicPr>
        <p:blipFill>
          <a:blip r:embed="rId2"/>
          <a:stretch>
            <a:fillRect/>
          </a:stretch>
        </p:blipFill>
        <p:spPr>
          <a:xfrm>
            <a:off x="6463506" y="2115344"/>
            <a:ext cx="4514850" cy="3648075"/>
          </a:xfrm>
          <a:prstGeom prst="rect">
            <a:avLst/>
          </a:prstGeom>
        </p:spPr>
      </p:pic>
      <p:sp>
        <p:nvSpPr>
          <p:cNvPr id="6" name="TextBox 5">
            <a:extLst>
              <a:ext uri="{FF2B5EF4-FFF2-40B4-BE49-F238E27FC236}">
                <a16:creationId xmlns="" xmlns:a16="http://schemas.microsoft.com/office/drawing/2014/main" id="{4D416A1F-75C9-4B7C-8A6A-220B28A77799}"/>
              </a:ext>
            </a:extLst>
          </p:cNvPr>
          <p:cNvSpPr txBox="1"/>
          <p:nvPr/>
        </p:nvSpPr>
        <p:spPr>
          <a:xfrm>
            <a:off x="5151549" y="5791200"/>
            <a:ext cx="6825803" cy="954107"/>
          </a:xfrm>
          <a:prstGeom prst="rect">
            <a:avLst/>
          </a:prstGeom>
          <a:noFill/>
        </p:spPr>
        <p:txBody>
          <a:bodyPr wrap="square" rtlCol="0">
            <a:spAutoFit/>
          </a:bodyPr>
          <a:lstStyle/>
          <a:p>
            <a:r>
              <a:rPr lang="en-US" sz="2800" dirty="0"/>
              <a:t>What do we see in this picture that the inspector does not see?</a:t>
            </a:r>
          </a:p>
        </p:txBody>
      </p:sp>
    </p:spTree>
    <p:extLst>
      <p:ext uri="{BB962C8B-B14F-4D97-AF65-F5344CB8AC3E}">
        <p14:creationId xmlns:p14="http://schemas.microsoft.com/office/powerpoint/2010/main" val="423552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3600" y="469900"/>
            <a:ext cx="10261600" cy="9325630"/>
          </a:xfrm>
          <a:prstGeom prst="rect">
            <a:avLst/>
          </a:prstGeom>
          <a:noFill/>
        </p:spPr>
        <p:txBody>
          <a:bodyPr wrap="square" rtlCol="0">
            <a:spAutoFit/>
          </a:bodyPr>
          <a:lstStyle/>
          <a:p>
            <a:endParaRPr lang="en-US" sz="4000" dirty="0"/>
          </a:p>
          <a:p>
            <a:r>
              <a:rPr lang="en-US" sz="4000" dirty="0"/>
              <a:t>*Foreshadowing creates suspense and makes readers eager to find out what will happen. </a:t>
            </a:r>
            <a:endParaRPr lang="en-US" sz="4000" dirty="0" smtClean="0"/>
          </a:p>
          <a:p>
            <a:endParaRPr lang="en-US" sz="4000" dirty="0"/>
          </a:p>
          <a:p>
            <a:r>
              <a:rPr lang="en-US" sz="4000" dirty="0"/>
              <a:t>*the function of foreshadowing is to build anticipation in the minds of readers about what might happen next, thus adding dramatic tension to a story</a:t>
            </a:r>
          </a:p>
          <a:p>
            <a:endParaRPr lang="en-US" sz="4000" dirty="0"/>
          </a:p>
          <a:p>
            <a:endParaRPr lang="en-US" sz="4000" dirty="0"/>
          </a:p>
          <a:p>
            <a:endParaRPr lang="en-US" sz="4000" dirty="0"/>
          </a:p>
          <a:p>
            <a:endParaRPr lang="en-US" sz="4000" dirty="0"/>
          </a:p>
          <a:p>
            <a:endParaRPr lang="en-US" sz="4000" dirty="0"/>
          </a:p>
          <a:p>
            <a:endParaRPr lang="en-US" sz="4000" dirty="0"/>
          </a:p>
        </p:txBody>
      </p:sp>
    </p:spTree>
    <p:extLst>
      <p:ext uri="{BB962C8B-B14F-4D97-AF65-F5344CB8AC3E}">
        <p14:creationId xmlns:p14="http://schemas.microsoft.com/office/powerpoint/2010/main" val="41181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B034207-6EC5-4562-BEEE-217211BCE3CD}"/>
              </a:ext>
            </a:extLst>
          </p:cNvPr>
          <p:cNvSpPr>
            <a:spLocks noGrp="1"/>
          </p:cNvSpPr>
          <p:nvPr>
            <p:ph type="title"/>
          </p:nvPr>
        </p:nvSpPr>
        <p:spPr/>
        <p:txBody>
          <a:bodyPr/>
          <a:lstStyle/>
          <a:p>
            <a:r>
              <a:rPr lang="en-US" dirty="0"/>
              <a:t>What is does the Shadow mean?</a:t>
            </a:r>
          </a:p>
        </p:txBody>
      </p:sp>
      <p:pic>
        <p:nvPicPr>
          <p:cNvPr id="8" name="Content Placeholder 7">
            <a:extLst>
              <a:ext uri="{FF2B5EF4-FFF2-40B4-BE49-F238E27FC236}">
                <a16:creationId xmlns="" xmlns:a16="http://schemas.microsoft.com/office/drawing/2014/main" id="{735D5674-7397-4947-9E52-DACB34170032}"/>
              </a:ext>
            </a:extLst>
          </p:cNvPr>
          <p:cNvPicPr>
            <a:picLocks noGrp="1" noChangeAspect="1"/>
          </p:cNvPicPr>
          <p:nvPr>
            <p:ph idx="1"/>
          </p:nvPr>
        </p:nvPicPr>
        <p:blipFill>
          <a:blip r:embed="rId2"/>
          <a:stretch>
            <a:fillRect/>
          </a:stretch>
        </p:blipFill>
        <p:spPr>
          <a:xfrm>
            <a:off x="1586475" y="1935921"/>
            <a:ext cx="3638550" cy="3448050"/>
          </a:xfrm>
          <a:prstGeom prst="rect">
            <a:avLst/>
          </a:prstGeom>
        </p:spPr>
      </p:pic>
      <p:pic>
        <p:nvPicPr>
          <p:cNvPr id="9" name="Picture 8">
            <a:extLst>
              <a:ext uri="{FF2B5EF4-FFF2-40B4-BE49-F238E27FC236}">
                <a16:creationId xmlns="" xmlns:a16="http://schemas.microsoft.com/office/drawing/2014/main" id="{45E85E02-0A08-4BC7-A02B-356B4265D89D}"/>
              </a:ext>
            </a:extLst>
          </p:cNvPr>
          <p:cNvPicPr>
            <a:picLocks noChangeAspect="1"/>
          </p:cNvPicPr>
          <p:nvPr/>
        </p:nvPicPr>
        <p:blipFill>
          <a:blip r:embed="rId3"/>
          <a:stretch>
            <a:fillRect/>
          </a:stretch>
        </p:blipFill>
        <p:spPr>
          <a:xfrm>
            <a:off x="6090675" y="1935921"/>
            <a:ext cx="4514850" cy="3543300"/>
          </a:xfrm>
          <a:prstGeom prst="rect">
            <a:avLst/>
          </a:prstGeom>
        </p:spPr>
      </p:pic>
    </p:spTree>
    <p:extLst>
      <p:ext uri="{BB962C8B-B14F-4D97-AF65-F5344CB8AC3E}">
        <p14:creationId xmlns:p14="http://schemas.microsoft.com/office/powerpoint/2010/main" val="390082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42900"/>
            <a:ext cx="10795000" cy="1477328"/>
          </a:xfrm>
          <a:prstGeom prst="rect">
            <a:avLst/>
          </a:prstGeom>
          <a:noFill/>
        </p:spPr>
        <p:txBody>
          <a:bodyPr wrap="square" rtlCol="0">
            <a:spAutoFit/>
          </a:bodyPr>
          <a:lstStyle/>
          <a:p>
            <a:r>
              <a:rPr lang="en-US" dirty="0"/>
              <a:t>Watch the following video clip and IDENTIFY examples of FORESHADOWING on your dry erase board.  Look at your list of FORESHADOWING examples and answer the following question with your partner:</a:t>
            </a:r>
          </a:p>
          <a:p>
            <a:pPr algn="ctr"/>
            <a:r>
              <a:rPr lang="en-US" dirty="0"/>
              <a:t>What do you think is going to happen later in the movie (make a prediction!)?</a:t>
            </a:r>
          </a:p>
          <a:p>
            <a:pPr algn="ctr"/>
            <a:endParaRPr lang="en-US" dirty="0"/>
          </a:p>
        </p:txBody>
      </p:sp>
      <p:sp>
        <p:nvSpPr>
          <p:cNvPr id="4" name="TextBox 3"/>
          <p:cNvSpPr txBox="1"/>
          <p:nvPr/>
        </p:nvSpPr>
        <p:spPr>
          <a:xfrm>
            <a:off x="1764632" y="1973179"/>
            <a:ext cx="3737810" cy="369332"/>
          </a:xfrm>
          <a:prstGeom prst="rect">
            <a:avLst/>
          </a:prstGeom>
          <a:noFill/>
        </p:spPr>
        <p:txBody>
          <a:bodyPr wrap="square" rtlCol="0">
            <a:spAutoFit/>
          </a:bodyPr>
          <a:lstStyle/>
          <a:p>
            <a:r>
              <a:rPr lang="en-US" dirty="0" smtClean="0">
                <a:hlinkClick r:id="rId2"/>
              </a:rPr>
              <a:t>Gremlins</a:t>
            </a:r>
            <a:r>
              <a:rPr lang="en-US" dirty="0" smtClean="0"/>
              <a:t>	</a:t>
            </a:r>
            <a:endParaRPr lang="en-US" dirty="0"/>
          </a:p>
        </p:txBody>
      </p:sp>
    </p:spTree>
    <p:extLst>
      <p:ext uri="{BB962C8B-B14F-4D97-AF65-F5344CB8AC3E}">
        <p14:creationId xmlns:p14="http://schemas.microsoft.com/office/powerpoint/2010/main" val="291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nline Media 6" title="Gremlins: Rules">
            <a:hlinkClick r:id="" action="ppaction://media"/>
            <a:extLst>
              <a:ext uri="{FF2B5EF4-FFF2-40B4-BE49-F238E27FC236}">
                <a16:creationId xmlns="" xmlns:a16="http://schemas.microsoft.com/office/drawing/2014/main" id="{C6EE45B3-AF7D-42E9-AA3F-12DE8AE5911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464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DA00DA0-21F9-48FE-9C74-43F0C9F98539}"/>
              </a:ext>
            </a:extLst>
          </p:cNvPr>
          <p:cNvSpPr/>
          <p:nvPr/>
        </p:nvSpPr>
        <p:spPr>
          <a:xfrm>
            <a:off x="721217" y="386365"/>
            <a:ext cx="10844011" cy="6186309"/>
          </a:xfrm>
          <a:prstGeom prst="rect">
            <a:avLst/>
          </a:prstGeom>
        </p:spPr>
        <p:txBody>
          <a:bodyPr wrap="square">
            <a:spAutoFit/>
          </a:bodyPr>
          <a:lstStyle/>
          <a:p>
            <a:r>
              <a:rPr lang="en-US" sz="3600" b="1" dirty="0">
                <a:latin typeface="Verdana" panose="020B0604030504040204" pitchFamily="34" charset="0"/>
              </a:rPr>
              <a:t>Examples of Foreshadowing in writing:</a:t>
            </a:r>
          </a:p>
          <a:p>
            <a:r>
              <a:rPr lang="en-US" sz="4000" dirty="0">
                <a:solidFill>
                  <a:srgbClr val="FF0000"/>
                </a:solidFill>
                <a:latin typeface="Verdana" panose="020B0604030504040204" pitchFamily="34" charset="0"/>
              </a:rPr>
              <a:t>1. A pipe is going to burst, but before it does, the author writes a scene where the family notices a small dark spot on the ceiling, but ignores it.</a:t>
            </a:r>
          </a:p>
          <a:p>
            <a:r>
              <a:rPr lang="en-US" sz="4000" dirty="0">
                <a:solidFill>
                  <a:srgbClr val="FFFF00"/>
                </a:solidFill>
                <a:latin typeface="Verdana" panose="020B0604030504040204" pitchFamily="34" charset="0"/>
              </a:rPr>
              <a:t>2. A character in a story comments on the weather, and says, "I think a storm is coming." This can signify a physical storm or a metaphorical storm that is coming in the story.</a:t>
            </a:r>
            <a:endParaRPr lang="en-US" sz="4000" b="0" i="0" dirty="0">
              <a:solidFill>
                <a:srgbClr val="FFFF00"/>
              </a:solidFill>
              <a:effectLst/>
              <a:latin typeface="Verdana" panose="020B0604030504040204" pitchFamily="34" charset="0"/>
            </a:endParaRPr>
          </a:p>
        </p:txBody>
      </p:sp>
    </p:spTree>
    <p:extLst>
      <p:ext uri="{BB962C8B-B14F-4D97-AF65-F5344CB8AC3E}">
        <p14:creationId xmlns:p14="http://schemas.microsoft.com/office/powerpoint/2010/main" val="31319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742434"/>
            <a:ext cx="10629900" cy="2677656"/>
          </a:xfrm>
          <a:prstGeom prst="rect">
            <a:avLst/>
          </a:prstGeom>
        </p:spPr>
        <p:txBody>
          <a:bodyPr wrap="square">
            <a:spAutoFit/>
          </a:bodyPr>
          <a:lstStyle/>
          <a:p>
            <a:pPr algn="ctr"/>
            <a:r>
              <a:rPr lang="en-US" sz="2800" dirty="0"/>
              <a:t>Other types of FORESHADOWING (cont.):</a:t>
            </a:r>
          </a:p>
          <a:p>
            <a:pPr algn="ctr"/>
            <a:r>
              <a:rPr lang="en-US" sz="2800" u="sng" dirty="0"/>
              <a:t>Setting</a:t>
            </a:r>
            <a:r>
              <a:rPr lang="en-US" sz="2800" dirty="0"/>
              <a:t>: Read the passages from the short story, “The Monkey’s Paw.” Highlight any descriptions of the setting that FORESHADOW. </a:t>
            </a:r>
          </a:p>
          <a:p>
            <a:pPr algn="ctr"/>
            <a:endParaRPr lang="en-US" sz="2800" dirty="0"/>
          </a:p>
          <a:p>
            <a:pPr algn="ctr"/>
            <a:endParaRPr lang="en-US" sz="2800" dirty="0"/>
          </a:p>
        </p:txBody>
      </p:sp>
      <p:sp>
        <p:nvSpPr>
          <p:cNvPr id="3" name="TextBox 2">
            <a:extLst>
              <a:ext uri="{FF2B5EF4-FFF2-40B4-BE49-F238E27FC236}">
                <a16:creationId xmlns="" xmlns:a16="http://schemas.microsoft.com/office/drawing/2014/main" id="{44AF51B8-753A-44E9-B7A1-3FABF1610E91}"/>
              </a:ext>
            </a:extLst>
          </p:cNvPr>
          <p:cNvSpPr txBox="1"/>
          <p:nvPr/>
        </p:nvSpPr>
        <p:spPr>
          <a:xfrm>
            <a:off x="469900" y="2537136"/>
            <a:ext cx="10468735" cy="4185761"/>
          </a:xfrm>
          <a:prstGeom prst="rect">
            <a:avLst/>
          </a:prstGeom>
          <a:noFill/>
        </p:spPr>
        <p:txBody>
          <a:bodyPr wrap="square" rtlCol="0">
            <a:spAutoFit/>
          </a:bodyPr>
          <a:lstStyle/>
          <a:p>
            <a:r>
              <a:rPr lang="en-US" sz="3600" u="sng" dirty="0"/>
              <a:t>Vocabulary:</a:t>
            </a:r>
          </a:p>
          <a:p>
            <a:r>
              <a:rPr lang="en-US" sz="3600" dirty="0"/>
              <a:t>“Without” – In this context, you could replace this word with “Outside”</a:t>
            </a:r>
          </a:p>
          <a:p>
            <a:endParaRPr lang="en-US" sz="1400" dirty="0"/>
          </a:p>
          <a:p>
            <a:r>
              <a:rPr lang="en-US" sz="3600" dirty="0"/>
              <a:t>“torrent” – a strong and fast-moving stream of water or other liquid.</a:t>
            </a:r>
          </a:p>
          <a:p>
            <a:r>
              <a:rPr lang="en-US" sz="3600" dirty="0"/>
              <a:t>-- In this context, Mr. White is saying the “road is so wet it’s a river”</a:t>
            </a:r>
            <a:endParaRPr lang="en-US" sz="3200" dirty="0"/>
          </a:p>
        </p:txBody>
      </p:sp>
    </p:spTree>
    <p:extLst>
      <p:ext uri="{BB962C8B-B14F-4D97-AF65-F5344CB8AC3E}">
        <p14:creationId xmlns:p14="http://schemas.microsoft.com/office/powerpoint/2010/main" val="22624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58800" y="711200"/>
            <a:ext cx="11074400" cy="923330"/>
          </a:xfrm>
          <a:prstGeom prst="rect">
            <a:avLst/>
          </a:prstGeom>
          <a:noFill/>
        </p:spPr>
        <p:txBody>
          <a:bodyPr wrap="square" rtlCol="0">
            <a:spAutoFit/>
          </a:bodyPr>
          <a:lstStyle/>
          <a:p>
            <a:pPr algn="ctr"/>
            <a:r>
              <a:rPr lang="en-US" dirty="0"/>
              <a:t>Other types of FORESHADOWING:</a:t>
            </a:r>
          </a:p>
          <a:p>
            <a:r>
              <a:rPr lang="en-US" dirty="0"/>
              <a:t>Titles: With your partner, look at the following list of movie and story titles. What do these titles hint at?</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60520252"/>
              </p:ext>
            </p:extLst>
          </p:nvPr>
        </p:nvGraphicFramePr>
        <p:xfrm>
          <a:off x="3435350" y="1656160"/>
          <a:ext cx="5321300" cy="3383280"/>
        </p:xfrm>
        <a:graphic>
          <a:graphicData uri="http://schemas.openxmlformats.org/drawingml/2006/table">
            <a:tbl>
              <a:tblPr firstRow="1" bandRow="1">
                <a:tableStyleId>{5C22544A-7EE6-4342-B048-85BDC9FD1C3A}</a:tableStyleId>
              </a:tblPr>
              <a:tblGrid>
                <a:gridCol w="5321300">
                  <a:extLst>
                    <a:ext uri="{9D8B030D-6E8A-4147-A177-3AD203B41FA5}">
                      <a16:colId xmlns="" xmlns:a16="http://schemas.microsoft.com/office/drawing/2014/main" val="20000"/>
                    </a:ext>
                  </a:extLst>
                </a:gridCol>
              </a:tblGrid>
              <a:tr h="370840">
                <a:tc>
                  <a:txBody>
                    <a:bodyPr/>
                    <a:lstStyle/>
                    <a:p>
                      <a:r>
                        <a:rPr lang="en-US" dirty="0"/>
                        <a:t>1. Monster House</a:t>
                      </a:r>
                    </a:p>
                    <a:p>
                      <a:r>
                        <a:rPr lang="en-US" dirty="0"/>
                        <a:t>2. The Hunger Games</a:t>
                      </a:r>
                    </a:p>
                    <a:p>
                      <a:r>
                        <a:rPr lang="en-US" dirty="0"/>
                        <a:t>3. Texas Chainsaw</a:t>
                      </a:r>
                      <a:r>
                        <a:rPr lang="en-US" baseline="0" dirty="0"/>
                        <a:t> Massacre</a:t>
                      </a:r>
                    </a:p>
                    <a:p>
                      <a:r>
                        <a:rPr lang="en-US" baseline="0" dirty="0"/>
                        <a:t>4. And Then There Were None</a:t>
                      </a:r>
                    </a:p>
                    <a:p>
                      <a:r>
                        <a:rPr lang="en-US" baseline="0" dirty="0"/>
                        <a:t>5. Murder on the Orient Express</a:t>
                      </a:r>
                    </a:p>
                    <a:p>
                      <a:r>
                        <a:rPr lang="en-US" baseline="0" dirty="0"/>
                        <a:t>6. The Scarecrow Walks at Midnight</a:t>
                      </a:r>
                    </a:p>
                    <a:p>
                      <a:r>
                        <a:rPr lang="en-US" i="0" dirty="0"/>
                        <a:t>7. Be Careful What You Wish For...</a:t>
                      </a:r>
                      <a:endParaRPr lang="en-US" i="0" baseline="0" dirty="0"/>
                    </a:p>
                    <a:p>
                      <a:endParaRPr lang="en-US" baseline="0" dirty="0"/>
                    </a:p>
                    <a:p>
                      <a:endParaRPr lang="en-US" baseline="0" dirty="0"/>
                    </a:p>
                    <a:p>
                      <a:endParaRPr lang="en-US" dirty="0"/>
                    </a:p>
                    <a:p>
                      <a:endParaRPr lang="en-US" dirty="0"/>
                    </a:p>
                    <a:p>
                      <a:endParaRPr lang="en-US"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53661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2332</TotalTime>
  <Words>778</Words>
  <Application>Microsoft Office PowerPoint</Application>
  <PresentationFormat>Widescreen</PresentationFormat>
  <Paragraphs>87</Paragraphs>
  <Slides>15</Slides>
  <Notes>0</Notes>
  <HiddenSlides>3</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Bookman Old Style</vt:lpstr>
      <vt:lpstr>Calibri</vt:lpstr>
      <vt:lpstr>Rockwell</vt:lpstr>
      <vt:lpstr>Verdana</vt:lpstr>
      <vt:lpstr>Damask</vt:lpstr>
      <vt:lpstr>PowerPoint Presentation</vt:lpstr>
      <vt:lpstr>Foreshadowing</vt:lpstr>
      <vt:lpstr>PowerPoint Presentation</vt:lpstr>
      <vt:lpstr>What is does the Shadow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Jacobson, Rebekah</dc:creator>
  <cp:lastModifiedBy>Jacobson, Rebekah</cp:lastModifiedBy>
  <cp:revision>35</cp:revision>
  <dcterms:created xsi:type="dcterms:W3CDTF">2017-10-04T16:45:09Z</dcterms:created>
  <dcterms:modified xsi:type="dcterms:W3CDTF">2018-10-16T17:09:44Z</dcterms:modified>
</cp:coreProperties>
</file>